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8" r:id="rId2"/>
    <p:sldId id="273" r:id="rId3"/>
    <p:sldId id="275" r:id="rId4"/>
    <p:sldId id="274" r:id="rId5"/>
    <p:sldId id="276" r:id="rId6"/>
    <p:sldId id="277" r:id="rId7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28"/>
  </p:normalViewPr>
  <p:slideViewPr>
    <p:cSldViewPr snapToGrid="0" snapToObjects="1">
      <p:cViewPr varScale="1">
        <p:scale>
          <a:sx n="90" d="100"/>
          <a:sy n="90" d="100"/>
        </p:scale>
        <p:origin x="232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58268-4A79-9743-80D8-5460A11F01FB}" type="datetimeFigureOut">
              <a:rPr lang="en-IT" smtClean="0"/>
              <a:t>06/10/21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5A661D-4648-064E-AD8F-13C925598D9C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221596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5A661D-4648-064E-AD8F-13C925598D9C}" type="slidenum">
              <a:rPr lang="en-IT" smtClean="0"/>
              <a:t>5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626060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5A661D-4648-064E-AD8F-13C925598D9C}" type="slidenum">
              <a:rPr lang="en-IT" smtClean="0"/>
              <a:t>6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01651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30AC2-0409-6E45-B3ED-57952478FD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F7CE56-1D22-1A42-9592-FB16B4106F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9F2C4-5BE0-4646-BCB4-B36361B16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06/10/21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FABB5-08C6-ED42-917E-6CDEFC33D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76E3AC-8D53-DF46-BB0C-61714B40F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950369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B6F5A-D3F4-5D4B-B90C-2305218F5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B27372-6D5D-E34B-BA34-FCCADBDA35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A998F-007B-DE46-8804-B1BB4B51F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06/10/21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D27A8-6590-B745-852B-EE5CAE7E2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19253-960E-E748-8F77-1A3C2DFB7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88912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389579-3488-6446-9535-9946FDE7DE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E0E5FF-8163-A04E-B4E8-B11D1AC4F9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A5F2D7-0E72-954C-B54E-8024FAC32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06/10/21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BC708-0057-8B44-A186-F61B63F4D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DAC4D3-6608-EC43-9BF6-72F8D6904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089638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BBD20-CB28-2F48-B639-8BA9C24A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6A35F-5D32-C94B-AE02-3E0029080F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0CD9B-C7C0-5A4D-B2F1-398A9B97E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06/10/21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B0BC8-0FC4-AD48-9483-D22E609E3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C752E-7969-C148-B50B-C4A9DE0F9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9640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B793F-EA9D-F94F-8F88-F32D17FA7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0FC2-69BB-7748-AF8E-0CEB5CFF6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FA7272-61EB-724C-BEFC-287417B45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06/10/21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F0D9E2-160C-BB43-8770-C9C1ED59E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66BB6D-C481-1F42-A684-84F9A66C9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87555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40C7F-EE33-1647-A557-505F2FACC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635616-1756-5E4D-AA57-5543D83BC2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467C32-20CA-BC43-89C0-656FC55979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11ABE2-99D0-6043-972D-360A288DA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06/10/21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BBC1B-0156-8643-BEA6-062A1785E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F103B6-319C-CC40-953B-E9D844FBE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22696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D6BEF-28CA-8044-9F88-5582337E2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E6FFA0-B612-8F49-B000-BA0938964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BDD1E-BA42-F24A-8FD4-B8FDF37461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CC01BC-6570-2740-B4BD-9AFF26C5AC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2C3FBD-FA17-D847-A791-12884149B8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C8FBFD-17A6-E74F-9FBA-3FC5A5DEE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06/10/21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7FEA80-FB2F-074D-9460-961FC383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44D07A-EDBD-AA47-B9F1-8FA6ED822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308771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EA49C-48D7-1941-90FE-02201A52C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333183-D2E5-1340-A850-216A9C57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06/10/21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771A6A-5DFB-B647-9311-C01EA84A6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B9943B-BEC5-BF4D-AC39-F2C35C64D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64632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262664-DEA4-C943-A514-9E1B26B4E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06/10/21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032619-1A0F-8247-BF7F-861D2828E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17166D-22C5-844D-A82E-E71517388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169843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638D8-12AC-9343-825F-8C39F1844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F8781-9CA3-2946-ACC3-9EDDE5BB8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A00780-A453-A846-9869-BED2CED540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0D4D52-4691-3141-B039-1A4EBA4EB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06/10/21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AE1E1E-FD08-1D43-B5CE-A96DB6B46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2A8C44-7E66-B24C-843A-4A52CADE0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52038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61991-3800-E44F-B8D6-4C3682DB7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02DBB1-6B32-2644-8208-000835CB83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D57B3B-654C-164F-B509-4B00960496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B2AD4E-7E76-DB48-9E83-53CB7979A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60BE-2C93-D44F-829C-6481AC53DC05}" type="datetimeFigureOut">
              <a:rPr lang="en-IT" smtClean="0"/>
              <a:t>06/10/21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C1D3E4-D37E-EF44-AAB2-8778B39EA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885DDB-8CD9-E344-B440-658A1BD61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31806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A94099-7142-E848-8A0C-C0718B918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9FB3E4-E3B5-D04D-9987-8E71A4FEEA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378F22-356A-364B-B1F2-5D0B513AD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560BE-2C93-D44F-829C-6481AC53DC05}" type="datetimeFigureOut">
              <a:rPr lang="en-IT" smtClean="0"/>
              <a:t>06/10/21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AC72F-7F71-3C42-8BAD-C888188579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AA6AE-60D8-A44C-A9B6-0BADD3C318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C67A0-7BC4-6C4E-AAC3-FC12E6E5D06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08913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700" y="385763"/>
            <a:ext cx="9144000" cy="1023938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Due to VS because of</a:t>
            </a:r>
            <a:endParaRPr lang="en-IT" dirty="0">
              <a:solidFill>
                <a:schemeClr val="bg1">
                  <a:lumMod val="95000"/>
                </a:schemeClr>
              </a:solidFill>
              <a:latin typeface="Chalkduster" panose="03050602040202020205" pitchFamily="66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91DA5B-168A-AE4E-9BA0-DA8BF904C284}"/>
              </a:ext>
            </a:extLst>
          </p:cNvPr>
          <p:cNvSpPr txBox="1"/>
          <p:nvPr/>
        </p:nvSpPr>
        <p:spPr>
          <a:xfrm>
            <a:off x="1086522" y="1818042"/>
            <a:ext cx="98540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chemeClr val="bg1"/>
                </a:solidFill>
                <a:latin typeface="+mj-lt"/>
              </a:rPr>
              <a:t>Did they cancel the baseball game </a:t>
            </a:r>
            <a:r>
              <a:rPr lang="en-GB" sz="2200" i="1" dirty="0">
                <a:solidFill>
                  <a:schemeClr val="bg1"/>
                </a:solidFill>
                <a:latin typeface="+mj-lt"/>
              </a:rPr>
              <a:t>due to</a:t>
            </a:r>
            <a:r>
              <a:rPr lang="en-GB" sz="2200" dirty="0">
                <a:solidFill>
                  <a:schemeClr val="bg1"/>
                </a:solidFill>
                <a:latin typeface="+mj-lt"/>
              </a:rPr>
              <a:t> the rain? </a:t>
            </a:r>
            <a:endParaRPr lang="en-IT" sz="2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37EA39-3809-804E-B8A5-D32CC3C65247}"/>
              </a:ext>
            </a:extLst>
          </p:cNvPr>
          <p:cNvSpPr txBox="1"/>
          <p:nvPr/>
        </p:nvSpPr>
        <p:spPr>
          <a:xfrm>
            <a:off x="1954306" y="3233357"/>
            <a:ext cx="92121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chemeClr val="accent2"/>
                </a:solidFill>
                <a:latin typeface="+mj-lt"/>
              </a:rPr>
              <a:t>because of</a:t>
            </a:r>
            <a:r>
              <a:rPr lang="en-GB" sz="2200" dirty="0">
                <a:solidFill>
                  <a:schemeClr val="bg1"/>
                </a:solidFill>
                <a:latin typeface="+mj-lt"/>
              </a:rPr>
              <a:t> and </a:t>
            </a:r>
            <a:r>
              <a:rPr lang="en-GB" sz="2200" dirty="0">
                <a:solidFill>
                  <a:schemeClr val="accent2"/>
                </a:solidFill>
                <a:latin typeface="+mj-lt"/>
              </a:rPr>
              <a:t>due to</a:t>
            </a:r>
            <a:r>
              <a:rPr lang="en-GB" sz="2200" dirty="0">
                <a:solidFill>
                  <a:schemeClr val="bg1"/>
                </a:solidFill>
                <a:latin typeface="+mj-lt"/>
              </a:rPr>
              <a:t> are effective ways to link an event and the reasons for it</a:t>
            </a:r>
            <a:endParaRPr lang="en-IT" sz="2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65984D-C4C1-C64F-9231-697DB0707A6B}"/>
              </a:ext>
            </a:extLst>
          </p:cNvPr>
          <p:cNvSpPr txBox="1"/>
          <p:nvPr/>
        </p:nvSpPr>
        <p:spPr>
          <a:xfrm>
            <a:off x="1099071" y="2465295"/>
            <a:ext cx="98540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chemeClr val="bg1"/>
                </a:solidFill>
                <a:latin typeface="+mj-lt"/>
              </a:rPr>
              <a:t>Did they cancel the baseball game </a:t>
            </a:r>
            <a:r>
              <a:rPr lang="en-GB" sz="2200" i="1" dirty="0">
                <a:solidFill>
                  <a:schemeClr val="bg1"/>
                </a:solidFill>
                <a:latin typeface="+mj-lt"/>
              </a:rPr>
              <a:t>because of</a:t>
            </a:r>
            <a:r>
              <a:rPr lang="en-GB" sz="2200" dirty="0">
                <a:solidFill>
                  <a:schemeClr val="bg1"/>
                </a:solidFill>
                <a:latin typeface="+mj-lt"/>
              </a:rPr>
              <a:t> the rain? </a:t>
            </a:r>
            <a:endParaRPr lang="en-IT" sz="2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E8CDF1B-A20C-304A-8792-47F38A63F54C}"/>
              </a:ext>
            </a:extLst>
          </p:cNvPr>
          <p:cNvSpPr txBox="1">
            <a:spLocks/>
          </p:cNvSpPr>
          <p:nvPr/>
        </p:nvSpPr>
        <p:spPr>
          <a:xfrm>
            <a:off x="7790329" y="1945276"/>
            <a:ext cx="1854994" cy="60730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halkduster" panose="03050602040202020205" pitchFamily="66" charset="77"/>
                <a:ea typeface="Times New Roman" panose="02020603050405020304" pitchFamily="18" charset="0"/>
                <a:cs typeface="Times New Roman" panose="02020603050405020304" pitchFamily="18" charset="0"/>
              </a:rPr>
              <a:t>Synonyms?</a:t>
            </a:r>
            <a:endParaRPr lang="en-IT" dirty="0">
              <a:solidFill>
                <a:schemeClr val="accent2">
                  <a:lumMod val="75000"/>
                </a:schemeClr>
              </a:solidFill>
              <a:latin typeface="Chalkduster" panose="03050602040202020205" pitchFamily="66" charset="77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3359281D-96A1-5E48-8C31-CD84BD715755}"/>
              </a:ext>
            </a:extLst>
          </p:cNvPr>
          <p:cNvSpPr txBox="1">
            <a:spLocks/>
          </p:cNvSpPr>
          <p:nvPr/>
        </p:nvSpPr>
        <p:spPr>
          <a:xfrm>
            <a:off x="9469040" y="1912676"/>
            <a:ext cx="1854994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halkduster" panose="03050602040202020205" pitchFamily="66" charset="77"/>
                <a:ea typeface="Times New Roman" panose="02020603050405020304" pitchFamily="18" charset="0"/>
                <a:cs typeface="Times New Roman" panose="02020603050405020304" pitchFamily="18" charset="0"/>
              </a:rPr>
              <a:t>nope</a:t>
            </a:r>
            <a:endParaRPr lang="en-IT" dirty="0">
              <a:solidFill>
                <a:schemeClr val="accent2">
                  <a:lumMod val="75000"/>
                </a:schemeClr>
              </a:solidFill>
              <a:latin typeface="Chalkduster" panose="03050602040202020205" pitchFamily="66" charset="77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21C2F224-35DF-EC40-95C8-DFBA04B80FBD}"/>
              </a:ext>
            </a:extLst>
          </p:cNvPr>
          <p:cNvSpPr txBox="1">
            <a:spLocks/>
          </p:cNvSpPr>
          <p:nvPr/>
        </p:nvSpPr>
        <p:spPr>
          <a:xfrm>
            <a:off x="5098576" y="3883119"/>
            <a:ext cx="1854994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halkduster" panose="03050602040202020205" pitchFamily="66" charset="77"/>
                <a:ea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endParaRPr lang="en-IT" dirty="0">
              <a:solidFill>
                <a:schemeClr val="accent2">
                  <a:lumMod val="75000"/>
                </a:schemeClr>
              </a:solidFill>
              <a:latin typeface="Chalkduster" panose="03050602040202020205" pitchFamily="66" charset="77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184273-48F5-AF4F-8FC6-784DD2642442}"/>
              </a:ext>
            </a:extLst>
          </p:cNvPr>
          <p:cNvSpPr txBox="1"/>
          <p:nvPr/>
        </p:nvSpPr>
        <p:spPr>
          <a:xfrm>
            <a:off x="1099071" y="4709300"/>
            <a:ext cx="107235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chemeClr val="bg1"/>
                </a:solidFill>
                <a:latin typeface="+mj-lt"/>
              </a:rPr>
              <a:t>they can’t be used interchangeably.</a:t>
            </a:r>
          </a:p>
          <a:p>
            <a:r>
              <a:rPr lang="en-GB" sz="2200" dirty="0">
                <a:solidFill>
                  <a:schemeClr val="bg1"/>
                </a:solidFill>
                <a:latin typeface="+mj-lt"/>
              </a:rPr>
              <a:t>Using one in place of the other is incorrect because </a:t>
            </a:r>
            <a:r>
              <a:rPr lang="en-GB" sz="2200" dirty="0">
                <a:solidFill>
                  <a:schemeClr val="accent2"/>
                </a:solidFill>
                <a:latin typeface="+mj-lt"/>
              </a:rPr>
              <a:t>they are not the same part of speech</a:t>
            </a:r>
            <a:r>
              <a:rPr lang="en-GB" sz="2200" dirty="0">
                <a:solidFill>
                  <a:schemeClr val="bg1"/>
                </a:solidFill>
                <a:latin typeface="+mj-lt"/>
              </a:rPr>
              <a:t>.</a:t>
            </a:r>
            <a:endParaRPr lang="en-IT" sz="2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5218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9" grpId="0"/>
      <p:bldP spid="7" grpId="0"/>
      <p:bldP spid="8" grpId="0" build="p"/>
      <p:bldP spid="11" grpId="0" build="p"/>
      <p:bldP spid="12" grpId="0" build="p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322" y="264293"/>
            <a:ext cx="11935356" cy="92868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Let’s dig into some grammar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57B8DB-33CD-BF4E-9E40-8B3B19322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6200" y="1615315"/>
            <a:ext cx="10992381" cy="1927175"/>
          </a:xfrm>
        </p:spPr>
        <p:txBody>
          <a:bodyPr>
            <a:normAutofit/>
          </a:bodyPr>
          <a:lstStyle/>
          <a:p>
            <a:pPr algn="l"/>
            <a:r>
              <a:rPr lang="en-US" sz="2200" dirty="0">
                <a:solidFill>
                  <a:schemeClr val="accent2"/>
                </a:solidFill>
                <a:latin typeface="+mj-lt"/>
              </a:rPr>
              <a:t>Because Of</a:t>
            </a: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: Adverb</a:t>
            </a:r>
          </a:p>
          <a:p>
            <a:pPr algn="l"/>
            <a:endParaRPr lang="en-US" sz="1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  <a:p>
            <a:pPr algn="l"/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The word </a:t>
            </a:r>
            <a:r>
              <a:rPr lang="en-US" sz="2200" dirty="0">
                <a:solidFill>
                  <a:schemeClr val="accent2"/>
                </a:solidFill>
                <a:latin typeface="+mj-lt"/>
              </a:rPr>
              <a:t>because</a:t>
            </a: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is a subordinating conjunction. However, </a:t>
            </a:r>
            <a:r>
              <a:rPr lang="en-US" sz="2200" u="sng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when combined with of</a:t>
            </a:r>
            <a:r>
              <a:rPr lang="en-US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, it becomes a preposition. It works as an adverbial prepositional phrase when used with other words to modify a verb.</a:t>
            </a:r>
          </a:p>
          <a:p>
            <a:pPr algn="l"/>
            <a:endParaRPr lang="en-US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0EE3322-0DB7-8949-B5EC-D79DE9F23FEC}"/>
              </a:ext>
            </a:extLst>
          </p:cNvPr>
          <p:cNvSpPr txBox="1">
            <a:spLocks/>
          </p:cNvSpPr>
          <p:nvPr/>
        </p:nvSpPr>
        <p:spPr>
          <a:xfrm>
            <a:off x="516200" y="3686194"/>
            <a:ext cx="10806643" cy="15564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200" dirty="0">
                <a:solidFill>
                  <a:schemeClr val="accent2"/>
                </a:solidFill>
                <a:latin typeface="+mj-lt"/>
              </a:rPr>
              <a:t>Due To</a:t>
            </a:r>
            <a:r>
              <a:rPr lang="en-GB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: Adjective</a:t>
            </a:r>
          </a:p>
          <a:p>
            <a:pPr algn="l"/>
            <a:endParaRPr lang="en-GB" sz="1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  <a:p>
            <a:pPr algn="l"/>
            <a:r>
              <a:rPr lang="en-GB" sz="2200" dirty="0">
                <a:solidFill>
                  <a:schemeClr val="accent2"/>
                </a:solidFill>
                <a:latin typeface="+mj-lt"/>
              </a:rPr>
              <a:t>Due to</a:t>
            </a:r>
            <a:r>
              <a:rPr lang="en-GB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is an adjective, which </a:t>
            </a:r>
            <a:r>
              <a:rPr lang="en-GB" sz="2200" u="sng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describes or modifies a noun</a:t>
            </a:r>
            <a:r>
              <a:rPr lang="en-GB" sz="2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. When combined with the rest of the sentence, it functions as an adjectival prepositional phrase. </a:t>
            </a:r>
          </a:p>
          <a:p>
            <a:pPr algn="l"/>
            <a:endParaRPr lang="en-GB" sz="2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4" name="Striped Right Arrow 3">
            <a:extLst>
              <a:ext uri="{FF2B5EF4-FFF2-40B4-BE49-F238E27FC236}">
                <a16:creationId xmlns:a16="http://schemas.microsoft.com/office/drawing/2014/main" id="{9BB12885-EF77-774F-9B37-59BD17F976F1}"/>
              </a:ext>
            </a:extLst>
          </p:cNvPr>
          <p:cNvSpPr/>
          <p:nvPr/>
        </p:nvSpPr>
        <p:spPr>
          <a:xfrm>
            <a:off x="2819134" y="5440678"/>
            <a:ext cx="2514600" cy="531494"/>
          </a:xfrm>
          <a:prstGeom prst="stripedRightArrow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779245987">
                  <a:custGeom>
                    <a:avLst/>
                    <a:gdLst>
                      <a:gd name="connsiteX0" fmla="*/ 0 w 2514600"/>
                      <a:gd name="connsiteY0" fmla="*/ 132874 h 531494"/>
                      <a:gd name="connsiteX1" fmla="*/ 16609 w 2514600"/>
                      <a:gd name="connsiteY1" fmla="*/ 132874 h 531494"/>
                      <a:gd name="connsiteX2" fmla="*/ 16609 w 2514600"/>
                      <a:gd name="connsiteY2" fmla="*/ 398621 h 531494"/>
                      <a:gd name="connsiteX3" fmla="*/ 0 w 2514600"/>
                      <a:gd name="connsiteY3" fmla="*/ 398621 h 531494"/>
                      <a:gd name="connsiteX4" fmla="*/ 0 w 2514600"/>
                      <a:gd name="connsiteY4" fmla="*/ 132874 h 531494"/>
                      <a:gd name="connsiteX5" fmla="*/ 33218 w 2514600"/>
                      <a:gd name="connsiteY5" fmla="*/ 132874 h 531494"/>
                      <a:gd name="connsiteX6" fmla="*/ 66437 w 2514600"/>
                      <a:gd name="connsiteY6" fmla="*/ 132874 h 531494"/>
                      <a:gd name="connsiteX7" fmla="*/ 66437 w 2514600"/>
                      <a:gd name="connsiteY7" fmla="*/ 398621 h 531494"/>
                      <a:gd name="connsiteX8" fmla="*/ 33218 w 2514600"/>
                      <a:gd name="connsiteY8" fmla="*/ 398621 h 531494"/>
                      <a:gd name="connsiteX9" fmla="*/ 33218 w 2514600"/>
                      <a:gd name="connsiteY9" fmla="*/ 132874 h 531494"/>
                      <a:gd name="connsiteX10" fmla="*/ 83046 w 2514600"/>
                      <a:gd name="connsiteY10" fmla="*/ 132874 h 531494"/>
                      <a:gd name="connsiteX11" fmla="*/ 667814 w 2514600"/>
                      <a:gd name="connsiteY11" fmla="*/ 132874 h 531494"/>
                      <a:gd name="connsiteX12" fmla="*/ 1230924 w 2514600"/>
                      <a:gd name="connsiteY12" fmla="*/ 132874 h 531494"/>
                      <a:gd name="connsiteX13" fmla="*/ 1750717 w 2514600"/>
                      <a:gd name="connsiteY13" fmla="*/ 132874 h 531494"/>
                      <a:gd name="connsiteX14" fmla="*/ 2248853 w 2514600"/>
                      <a:gd name="connsiteY14" fmla="*/ 132874 h 531494"/>
                      <a:gd name="connsiteX15" fmla="*/ 2248853 w 2514600"/>
                      <a:gd name="connsiteY15" fmla="*/ 0 h 531494"/>
                      <a:gd name="connsiteX16" fmla="*/ 2514600 w 2514600"/>
                      <a:gd name="connsiteY16" fmla="*/ 265747 h 531494"/>
                      <a:gd name="connsiteX17" fmla="*/ 2248853 w 2514600"/>
                      <a:gd name="connsiteY17" fmla="*/ 531494 h 531494"/>
                      <a:gd name="connsiteX18" fmla="*/ 2248853 w 2514600"/>
                      <a:gd name="connsiteY18" fmla="*/ 398621 h 531494"/>
                      <a:gd name="connsiteX19" fmla="*/ 1750717 w 2514600"/>
                      <a:gd name="connsiteY19" fmla="*/ 398621 h 531494"/>
                      <a:gd name="connsiteX20" fmla="*/ 1252582 w 2514600"/>
                      <a:gd name="connsiteY20" fmla="*/ 398621 h 531494"/>
                      <a:gd name="connsiteX21" fmla="*/ 776104 w 2514600"/>
                      <a:gd name="connsiteY21" fmla="*/ 398621 h 531494"/>
                      <a:gd name="connsiteX22" fmla="*/ 83046 w 2514600"/>
                      <a:gd name="connsiteY22" fmla="*/ 398621 h 531494"/>
                      <a:gd name="connsiteX23" fmla="*/ 83046 w 2514600"/>
                      <a:gd name="connsiteY23" fmla="*/ 132874 h 531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514600" h="531494" fill="none" extrusionOk="0">
                        <a:moveTo>
                          <a:pt x="0" y="132874"/>
                        </a:moveTo>
                        <a:cubicBezTo>
                          <a:pt x="3911" y="131874"/>
                          <a:pt x="11764" y="133069"/>
                          <a:pt x="16609" y="132874"/>
                        </a:cubicBezTo>
                        <a:cubicBezTo>
                          <a:pt x="19863" y="202809"/>
                          <a:pt x="-11660" y="329656"/>
                          <a:pt x="16609" y="398621"/>
                        </a:cubicBezTo>
                        <a:cubicBezTo>
                          <a:pt x="12643" y="400529"/>
                          <a:pt x="7558" y="396722"/>
                          <a:pt x="0" y="398621"/>
                        </a:cubicBezTo>
                        <a:cubicBezTo>
                          <a:pt x="-30617" y="329059"/>
                          <a:pt x="15911" y="215636"/>
                          <a:pt x="0" y="132874"/>
                        </a:cubicBezTo>
                        <a:close/>
                        <a:moveTo>
                          <a:pt x="33218" y="132874"/>
                        </a:moveTo>
                        <a:cubicBezTo>
                          <a:pt x="39964" y="131784"/>
                          <a:pt x="59286" y="135522"/>
                          <a:pt x="66437" y="132874"/>
                        </a:cubicBezTo>
                        <a:cubicBezTo>
                          <a:pt x="69052" y="232754"/>
                          <a:pt x="61333" y="300008"/>
                          <a:pt x="66437" y="398621"/>
                        </a:cubicBezTo>
                        <a:cubicBezTo>
                          <a:pt x="56196" y="400251"/>
                          <a:pt x="47398" y="395189"/>
                          <a:pt x="33218" y="398621"/>
                        </a:cubicBezTo>
                        <a:cubicBezTo>
                          <a:pt x="27605" y="332704"/>
                          <a:pt x="61466" y="255067"/>
                          <a:pt x="33218" y="132874"/>
                        </a:cubicBezTo>
                        <a:close/>
                        <a:moveTo>
                          <a:pt x="83046" y="132874"/>
                        </a:moveTo>
                        <a:cubicBezTo>
                          <a:pt x="367980" y="115764"/>
                          <a:pt x="392259" y="200171"/>
                          <a:pt x="667814" y="132874"/>
                        </a:cubicBezTo>
                        <a:cubicBezTo>
                          <a:pt x="943369" y="65577"/>
                          <a:pt x="1103994" y="167714"/>
                          <a:pt x="1230924" y="132874"/>
                        </a:cubicBezTo>
                        <a:cubicBezTo>
                          <a:pt x="1357854" y="98034"/>
                          <a:pt x="1509619" y="153864"/>
                          <a:pt x="1750717" y="132874"/>
                        </a:cubicBezTo>
                        <a:cubicBezTo>
                          <a:pt x="1991815" y="111884"/>
                          <a:pt x="2034237" y="154666"/>
                          <a:pt x="2248853" y="132874"/>
                        </a:cubicBezTo>
                        <a:cubicBezTo>
                          <a:pt x="2244962" y="89476"/>
                          <a:pt x="2256869" y="44753"/>
                          <a:pt x="2248853" y="0"/>
                        </a:cubicBezTo>
                        <a:cubicBezTo>
                          <a:pt x="2351913" y="101100"/>
                          <a:pt x="2440975" y="212013"/>
                          <a:pt x="2514600" y="265747"/>
                        </a:cubicBezTo>
                        <a:cubicBezTo>
                          <a:pt x="2455920" y="381547"/>
                          <a:pt x="2347694" y="407750"/>
                          <a:pt x="2248853" y="531494"/>
                        </a:cubicBezTo>
                        <a:cubicBezTo>
                          <a:pt x="2240134" y="486451"/>
                          <a:pt x="2256705" y="440724"/>
                          <a:pt x="2248853" y="398621"/>
                        </a:cubicBezTo>
                        <a:cubicBezTo>
                          <a:pt x="2024593" y="409556"/>
                          <a:pt x="1873813" y="339705"/>
                          <a:pt x="1750717" y="398621"/>
                        </a:cubicBezTo>
                        <a:cubicBezTo>
                          <a:pt x="1627621" y="457537"/>
                          <a:pt x="1413913" y="361485"/>
                          <a:pt x="1252582" y="398621"/>
                        </a:cubicBezTo>
                        <a:cubicBezTo>
                          <a:pt x="1091252" y="435757"/>
                          <a:pt x="958112" y="388841"/>
                          <a:pt x="776104" y="398621"/>
                        </a:cubicBezTo>
                        <a:cubicBezTo>
                          <a:pt x="594096" y="408401"/>
                          <a:pt x="383455" y="392504"/>
                          <a:pt x="83046" y="398621"/>
                        </a:cubicBezTo>
                        <a:cubicBezTo>
                          <a:pt x="79180" y="297563"/>
                          <a:pt x="112974" y="198193"/>
                          <a:pt x="83046" y="132874"/>
                        </a:cubicBezTo>
                        <a:close/>
                      </a:path>
                      <a:path w="2514600" h="531494" stroke="0" extrusionOk="0">
                        <a:moveTo>
                          <a:pt x="0" y="132874"/>
                        </a:moveTo>
                        <a:cubicBezTo>
                          <a:pt x="5454" y="132051"/>
                          <a:pt x="9082" y="133798"/>
                          <a:pt x="16609" y="132874"/>
                        </a:cubicBezTo>
                        <a:cubicBezTo>
                          <a:pt x="20820" y="231838"/>
                          <a:pt x="-7288" y="275970"/>
                          <a:pt x="16609" y="398621"/>
                        </a:cubicBezTo>
                        <a:cubicBezTo>
                          <a:pt x="12315" y="398862"/>
                          <a:pt x="7526" y="398261"/>
                          <a:pt x="0" y="398621"/>
                        </a:cubicBezTo>
                        <a:cubicBezTo>
                          <a:pt x="-19905" y="308484"/>
                          <a:pt x="27873" y="217478"/>
                          <a:pt x="0" y="132874"/>
                        </a:cubicBezTo>
                        <a:close/>
                        <a:moveTo>
                          <a:pt x="33218" y="132874"/>
                        </a:moveTo>
                        <a:cubicBezTo>
                          <a:pt x="40481" y="131381"/>
                          <a:pt x="50911" y="134830"/>
                          <a:pt x="66437" y="132874"/>
                        </a:cubicBezTo>
                        <a:cubicBezTo>
                          <a:pt x="92738" y="198367"/>
                          <a:pt x="50173" y="312901"/>
                          <a:pt x="66437" y="398621"/>
                        </a:cubicBezTo>
                        <a:cubicBezTo>
                          <a:pt x="58908" y="402006"/>
                          <a:pt x="47874" y="396052"/>
                          <a:pt x="33218" y="398621"/>
                        </a:cubicBezTo>
                        <a:cubicBezTo>
                          <a:pt x="3496" y="335167"/>
                          <a:pt x="62433" y="261726"/>
                          <a:pt x="33218" y="132874"/>
                        </a:cubicBezTo>
                        <a:close/>
                        <a:moveTo>
                          <a:pt x="83046" y="132874"/>
                        </a:moveTo>
                        <a:cubicBezTo>
                          <a:pt x="262703" y="116604"/>
                          <a:pt x="403500" y="182450"/>
                          <a:pt x="667814" y="132874"/>
                        </a:cubicBezTo>
                        <a:cubicBezTo>
                          <a:pt x="932128" y="83298"/>
                          <a:pt x="1004786" y="160951"/>
                          <a:pt x="1144291" y="132874"/>
                        </a:cubicBezTo>
                        <a:cubicBezTo>
                          <a:pt x="1283796" y="104797"/>
                          <a:pt x="1418611" y="179723"/>
                          <a:pt x="1620769" y="132874"/>
                        </a:cubicBezTo>
                        <a:cubicBezTo>
                          <a:pt x="1822927" y="86025"/>
                          <a:pt x="2095524" y="143127"/>
                          <a:pt x="2248853" y="132874"/>
                        </a:cubicBezTo>
                        <a:cubicBezTo>
                          <a:pt x="2233839" y="101351"/>
                          <a:pt x="2255634" y="34822"/>
                          <a:pt x="2248853" y="0"/>
                        </a:cubicBezTo>
                        <a:cubicBezTo>
                          <a:pt x="2386039" y="90596"/>
                          <a:pt x="2395423" y="194542"/>
                          <a:pt x="2514600" y="265747"/>
                        </a:cubicBezTo>
                        <a:cubicBezTo>
                          <a:pt x="2439128" y="341987"/>
                          <a:pt x="2303407" y="443919"/>
                          <a:pt x="2248853" y="531494"/>
                        </a:cubicBezTo>
                        <a:cubicBezTo>
                          <a:pt x="2244179" y="473693"/>
                          <a:pt x="2251985" y="438781"/>
                          <a:pt x="2248853" y="398621"/>
                        </a:cubicBezTo>
                        <a:cubicBezTo>
                          <a:pt x="2067753" y="451919"/>
                          <a:pt x="1902879" y="383308"/>
                          <a:pt x="1772375" y="398621"/>
                        </a:cubicBezTo>
                        <a:cubicBezTo>
                          <a:pt x="1641871" y="413934"/>
                          <a:pt x="1421310" y="380703"/>
                          <a:pt x="1230924" y="398621"/>
                        </a:cubicBezTo>
                        <a:cubicBezTo>
                          <a:pt x="1040538" y="416539"/>
                          <a:pt x="864753" y="340699"/>
                          <a:pt x="711130" y="398621"/>
                        </a:cubicBezTo>
                        <a:cubicBezTo>
                          <a:pt x="557507" y="456543"/>
                          <a:pt x="303782" y="393230"/>
                          <a:pt x="83046" y="398621"/>
                        </a:cubicBezTo>
                        <a:cubicBezTo>
                          <a:pt x="61447" y="321834"/>
                          <a:pt x="100641" y="244312"/>
                          <a:pt x="83046" y="132874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261C866F-10CA-F74E-9491-71B51F4C9A7E}"/>
              </a:ext>
            </a:extLst>
          </p:cNvPr>
          <p:cNvSpPr txBox="1">
            <a:spLocks/>
          </p:cNvSpPr>
          <p:nvPr/>
        </p:nvSpPr>
        <p:spPr>
          <a:xfrm>
            <a:off x="5957888" y="5364866"/>
            <a:ext cx="6105789" cy="607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2200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You can’t use </a:t>
            </a:r>
            <a:r>
              <a:rPr lang="en-GB" sz="2200" i="1" dirty="0">
                <a:solidFill>
                  <a:schemeClr val="accent2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due to</a:t>
            </a:r>
            <a:r>
              <a:rPr lang="en-GB" sz="2200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in the same way as </a:t>
            </a:r>
            <a:r>
              <a:rPr lang="en-GB" sz="2200" i="1" dirty="0">
                <a:solidFill>
                  <a:schemeClr val="accent2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because of</a:t>
            </a:r>
            <a:r>
              <a:rPr lang="en-GB" sz="2200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T" sz="2200" dirty="0">
              <a:solidFill>
                <a:schemeClr val="bg1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396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322" y="264293"/>
            <a:ext cx="11935356" cy="92868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examples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57B8DB-33CD-BF4E-9E40-8B3B19322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809" y="2139191"/>
            <a:ext cx="10992381" cy="1813685"/>
          </a:xfrm>
        </p:spPr>
        <p:txBody>
          <a:bodyPr>
            <a:normAutofit/>
          </a:bodyPr>
          <a:lstStyle/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The car accident was due to a distracted driver.</a:t>
            </a:r>
          </a:p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Ivy’s success is due to her parents’ dedication and support. </a:t>
            </a:r>
          </a:p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The company’s bankruptcy was due to poor financial management.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91DA63DA-B8DC-084D-9251-D99C1222BCF3}"/>
              </a:ext>
            </a:extLst>
          </p:cNvPr>
          <p:cNvSpPr txBox="1">
            <a:spLocks/>
          </p:cNvSpPr>
          <p:nvPr/>
        </p:nvSpPr>
        <p:spPr>
          <a:xfrm>
            <a:off x="8284685" y="4522354"/>
            <a:ext cx="1854994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halkduster" panose="03050602040202020205" pitchFamily="66" charset="77"/>
                <a:ea typeface="Times New Roman" panose="02020603050405020304" pitchFamily="18" charset="0"/>
                <a:cs typeface="Times New Roman" panose="02020603050405020304" pitchFamily="18" charset="0"/>
              </a:rPr>
              <a:t>WRONG!</a:t>
            </a:r>
            <a:endParaRPr lang="en-IT" dirty="0">
              <a:solidFill>
                <a:schemeClr val="accent2">
                  <a:lumMod val="75000"/>
                </a:schemeClr>
              </a:solidFill>
              <a:latin typeface="Chalkduster" panose="03050602040202020205" pitchFamily="66" charset="77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846D4621-6A1D-5D4A-B0B6-B9A91DA4097D}"/>
              </a:ext>
            </a:extLst>
          </p:cNvPr>
          <p:cNvSpPr txBox="1">
            <a:spLocks/>
          </p:cNvSpPr>
          <p:nvPr/>
        </p:nvSpPr>
        <p:spPr>
          <a:xfrm>
            <a:off x="1563342" y="4611362"/>
            <a:ext cx="6386780" cy="575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The car accident happened </a:t>
            </a:r>
            <a:r>
              <a:rPr lang="en-US" sz="2200" dirty="0">
                <a:solidFill>
                  <a:schemeClr val="accent2"/>
                </a:solidFill>
                <a:latin typeface="+mj-lt"/>
              </a:rPr>
              <a:t>due to</a:t>
            </a:r>
            <a:r>
              <a:rPr lang="en-US" sz="2200" dirty="0">
                <a:solidFill>
                  <a:schemeClr val="bg1"/>
                </a:solidFill>
                <a:latin typeface="+mj-lt"/>
              </a:rPr>
              <a:t> a distracted driver.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31A7F28-8F9D-C644-89CC-6A2271240FD7}"/>
              </a:ext>
            </a:extLst>
          </p:cNvPr>
          <p:cNvSpPr txBox="1">
            <a:spLocks/>
          </p:cNvSpPr>
          <p:nvPr/>
        </p:nvSpPr>
        <p:spPr>
          <a:xfrm>
            <a:off x="8441850" y="2076565"/>
            <a:ext cx="3150339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(modifies car </a:t>
            </a:r>
            <a:r>
              <a:rPr lang="en-US" sz="2200" i="1" dirty="0">
                <a:solidFill>
                  <a:schemeClr val="bg1"/>
                </a:solidFill>
                <a:latin typeface="+mj-lt"/>
              </a:rPr>
              <a:t>accident</a:t>
            </a:r>
            <a:r>
              <a:rPr lang="en-US" sz="2200" dirty="0">
                <a:solidFill>
                  <a:schemeClr val="bg1"/>
                </a:solidFill>
                <a:latin typeface="+mj-lt"/>
              </a:rPr>
              <a:t>)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3B939668-25CA-2D45-8B22-47107CEF15D8}"/>
              </a:ext>
            </a:extLst>
          </p:cNvPr>
          <p:cNvSpPr txBox="1">
            <a:spLocks/>
          </p:cNvSpPr>
          <p:nvPr/>
        </p:nvSpPr>
        <p:spPr>
          <a:xfrm>
            <a:off x="8441849" y="2657117"/>
            <a:ext cx="3150339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(modifies </a:t>
            </a:r>
            <a:r>
              <a:rPr lang="en-US" sz="2200" i="1" dirty="0">
                <a:solidFill>
                  <a:schemeClr val="bg1"/>
                </a:solidFill>
                <a:latin typeface="+mj-lt"/>
              </a:rPr>
              <a:t>success</a:t>
            </a:r>
            <a:r>
              <a:rPr lang="en-US" sz="2200" dirty="0">
                <a:solidFill>
                  <a:schemeClr val="bg1"/>
                </a:solidFill>
                <a:latin typeface="+mj-lt"/>
              </a:rPr>
              <a:t>)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AF2E857D-C2D4-3147-865E-CA66D2D44088}"/>
              </a:ext>
            </a:extLst>
          </p:cNvPr>
          <p:cNvSpPr txBox="1">
            <a:spLocks/>
          </p:cNvSpPr>
          <p:nvPr/>
        </p:nvSpPr>
        <p:spPr>
          <a:xfrm>
            <a:off x="8441847" y="3175043"/>
            <a:ext cx="3150339" cy="60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(modifies </a:t>
            </a:r>
            <a:r>
              <a:rPr lang="en-US" sz="2200" i="1" dirty="0">
                <a:solidFill>
                  <a:schemeClr val="bg1"/>
                </a:solidFill>
                <a:latin typeface="+mj-lt"/>
              </a:rPr>
              <a:t>bankruptcy</a:t>
            </a:r>
            <a:r>
              <a:rPr lang="en-US" sz="2200" dirty="0">
                <a:solidFill>
                  <a:schemeClr val="bg1"/>
                </a:solidFill>
                <a:latin typeface="+mj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54415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9" grpId="0" build="p"/>
      <p:bldP spid="12" grpId="0" uiExpand="1" build="p"/>
      <p:bldP spid="10" grpId="0" build="p"/>
      <p:bldP spid="11" grpId="0" build="p"/>
      <p:bldP spid="1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322" y="264293"/>
            <a:ext cx="11935356" cy="92868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examples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FA9FA7E4-C3CC-5540-B453-6F19E5AB2604}"/>
              </a:ext>
            </a:extLst>
          </p:cNvPr>
          <p:cNvSpPr txBox="1">
            <a:spLocks/>
          </p:cNvSpPr>
          <p:nvPr/>
        </p:nvSpPr>
        <p:spPr>
          <a:xfrm>
            <a:off x="1009384" y="2502700"/>
            <a:ext cx="10839979" cy="926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If you want to use </a:t>
            </a:r>
            <a:r>
              <a:rPr lang="en-US" sz="2200" dirty="0">
                <a:solidFill>
                  <a:schemeClr val="accent2"/>
                </a:solidFill>
                <a:latin typeface="+mj-lt"/>
              </a:rPr>
              <a:t>because of</a:t>
            </a:r>
            <a:r>
              <a:rPr lang="en-US" sz="2200" dirty="0">
                <a:solidFill>
                  <a:schemeClr val="bg1"/>
                </a:solidFill>
                <a:latin typeface="+mj-lt"/>
              </a:rPr>
              <a:t> in the sentences we’ve just read, you’d need to add or change verbs that it could modify.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FA9D2A71-E432-0343-A401-B6143B10D269}"/>
              </a:ext>
            </a:extLst>
          </p:cNvPr>
          <p:cNvSpPr txBox="1">
            <a:spLocks/>
          </p:cNvSpPr>
          <p:nvPr/>
        </p:nvSpPr>
        <p:spPr>
          <a:xfrm>
            <a:off x="447405" y="3550461"/>
            <a:ext cx="10992381" cy="1813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The car accident happened because of a distracted driver.</a:t>
            </a:r>
          </a:p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Ivy succeeded because of her parents’ dedication and support.</a:t>
            </a:r>
          </a:p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The company went bankrupt because of poor financial management.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7CD46F51-A734-3448-87F5-6B862BD3440B}"/>
              </a:ext>
            </a:extLst>
          </p:cNvPr>
          <p:cNvSpPr txBox="1">
            <a:spLocks/>
          </p:cNvSpPr>
          <p:nvPr/>
        </p:nvSpPr>
        <p:spPr>
          <a:xfrm>
            <a:off x="418830" y="1665291"/>
            <a:ext cx="9039496" cy="575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Replacing </a:t>
            </a:r>
            <a:r>
              <a:rPr lang="en-US" sz="2200" dirty="0">
                <a:solidFill>
                  <a:schemeClr val="accent2"/>
                </a:solidFill>
                <a:latin typeface="+mj-lt"/>
              </a:rPr>
              <a:t>due to</a:t>
            </a:r>
            <a:r>
              <a:rPr lang="en-US" sz="2200" dirty="0">
                <a:solidFill>
                  <a:schemeClr val="bg1"/>
                </a:solidFill>
                <a:latin typeface="+mj-lt"/>
              </a:rPr>
              <a:t> with </a:t>
            </a:r>
            <a:r>
              <a:rPr lang="en-US" sz="2200" dirty="0">
                <a:solidFill>
                  <a:schemeClr val="accent2"/>
                </a:solidFill>
                <a:latin typeface="+mj-lt"/>
              </a:rPr>
              <a:t>because of</a:t>
            </a:r>
            <a:r>
              <a:rPr lang="en-US" sz="2200" dirty="0">
                <a:solidFill>
                  <a:schemeClr val="bg1"/>
                </a:solidFill>
                <a:latin typeface="+mj-lt"/>
              </a:rPr>
              <a:t> may not sound completely incorrect </a:t>
            </a:r>
            <a:r>
              <a:rPr lang="en-US" sz="2200" dirty="0">
                <a:solidFill>
                  <a:schemeClr val="accent2"/>
                </a:solidFill>
                <a:latin typeface="+mj-lt"/>
              </a:rPr>
              <a:t>BUT</a:t>
            </a:r>
            <a:r>
              <a:rPr lang="en-US" sz="2200" dirty="0">
                <a:solidFill>
                  <a:schemeClr val="bg1"/>
                </a:solidFill>
                <a:latin typeface="+mj-lt"/>
              </a:rPr>
              <a:t> it is.</a:t>
            </a:r>
          </a:p>
        </p:txBody>
      </p:sp>
    </p:spTree>
    <p:extLst>
      <p:ext uri="{BB962C8B-B14F-4D97-AF65-F5344CB8AC3E}">
        <p14:creationId xmlns:p14="http://schemas.microsoft.com/office/powerpoint/2010/main" val="219517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uiExpand="1" build="p"/>
      <p:bldP spid="8" grpId="0" uiExpand="1" build="p"/>
      <p:bldP spid="1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322" y="264293"/>
            <a:ext cx="11935356" cy="92868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In a nutshell: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7CD46F51-A734-3448-87F5-6B862BD3440B}"/>
              </a:ext>
            </a:extLst>
          </p:cNvPr>
          <p:cNvSpPr txBox="1">
            <a:spLocks/>
          </p:cNvSpPr>
          <p:nvPr/>
        </p:nvSpPr>
        <p:spPr>
          <a:xfrm>
            <a:off x="418830" y="1208284"/>
            <a:ext cx="10568258" cy="6492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If a sentence has a form of </a:t>
            </a:r>
            <a:r>
              <a:rPr lang="en-US" sz="2200" dirty="0">
                <a:solidFill>
                  <a:schemeClr val="accent2"/>
                </a:solidFill>
                <a:latin typeface="+mj-lt"/>
              </a:rPr>
              <a:t>to be</a:t>
            </a:r>
            <a:r>
              <a:rPr lang="en-US" sz="2200" dirty="0">
                <a:solidFill>
                  <a:schemeClr val="bg1"/>
                </a:solidFill>
                <a:latin typeface="+mj-lt"/>
              </a:rPr>
              <a:t>, use </a:t>
            </a:r>
            <a:r>
              <a:rPr lang="en-US" sz="2200" dirty="0">
                <a:solidFill>
                  <a:schemeClr val="accent2"/>
                </a:solidFill>
                <a:latin typeface="+mj-lt"/>
              </a:rPr>
              <a:t>due to</a:t>
            </a:r>
            <a:r>
              <a:rPr lang="en-US" sz="2200" dirty="0">
                <a:solidFill>
                  <a:schemeClr val="bg1"/>
                </a:solidFill>
                <a:latin typeface="+mj-lt"/>
              </a:rPr>
              <a:t>. If it doesn’t, use </a:t>
            </a:r>
            <a:r>
              <a:rPr lang="en-US" sz="2200" dirty="0">
                <a:solidFill>
                  <a:schemeClr val="accent2"/>
                </a:solidFill>
                <a:latin typeface="+mj-lt"/>
              </a:rPr>
              <a:t>because of</a:t>
            </a:r>
            <a:r>
              <a:rPr lang="en-US" sz="2200" dirty="0">
                <a:solidFill>
                  <a:schemeClr val="bg1"/>
                </a:solidFill>
                <a:latin typeface="+mj-lt"/>
              </a:rPr>
              <a:t>. 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28D16896-50C3-CF4D-8D4E-BE5A5F7266D9}"/>
              </a:ext>
            </a:extLst>
          </p:cNvPr>
          <p:cNvSpPr txBox="1">
            <a:spLocks/>
          </p:cNvSpPr>
          <p:nvPr/>
        </p:nvSpPr>
        <p:spPr>
          <a:xfrm>
            <a:off x="842953" y="2043113"/>
            <a:ext cx="10992381" cy="4550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A. We fought because of our political differences.</a:t>
            </a:r>
          </a:p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A. Our fight was due to our political differences.</a:t>
            </a:r>
          </a:p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B. Aunt Sheri won the poker championship because of her experience in Las Vegas.</a:t>
            </a:r>
          </a:p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B. Aunt Sheri’s poker victory was due to her experience in Las Vegas.</a:t>
            </a:r>
          </a:p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C. The financial crisis occurred because of risky mortgage practices. </a:t>
            </a:r>
          </a:p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C. The financial crisis was due to risky mortgage practices.</a:t>
            </a:r>
          </a:p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D. Jacob’s dog got out because of the broken gate.</a:t>
            </a:r>
          </a:p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D. Jacob’s dog’s escape was due to the broken gate.</a:t>
            </a:r>
          </a:p>
          <a:p>
            <a:pPr algn="l">
              <a:lnSpc>
                <a:spcPct val="120000"/>
              </a:lnSpc>
            </a:pPr>
            <a:endParaRPr lang="en-US" sz="2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95557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uiExpand="1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C652-0824-4841-A257-C0F507831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322" y="264293"/>
            <a:ext cx="11935356" cy="92868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Chalkduster" panose="03050602040202020205" pitchFamily="66" charset="77"/>
              </a:rPr>
              <a:t>In a nutshell: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7CD46F51-A734-3448-87F5-6B862BD3440B}"/>
              </a:ext>
            </a:extLst>
          </p:cNvPr>
          <p:cNvSpPr txBox="1">
            <a:spLocks/>
          </p:cNvSpPr>
          <p:nvPr/>
        </p:nvSpPr>
        <p:spPr>
          <a:xfrm>
            <a:off x="418829" y="1208283"/>
            <a:ext cx="7410721" cy="1249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accent2"/>
                </a:solidFill>
                <a:latin typeface="+mj-lt"/>
              </a:rPr>
              <a:t>due to</a:t>
            </a:r>
            <a:r>
              <a:rPr lang="en-US" sz="2200" dirty="0">
                <a:solidFill>
                  <a:schemeClr val="bg1"/>
                </a:solidFill>
                <a:latin typeface="+mj-lt"/>
              </a:rPr>
              <a:t> = formal writing</a:t>
            </a:r>
          </a:p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accent2"/>
                </a:solidFill>
                <a:latin typeface="+mj-lt"/>
              </a:rPr>
              <a:t>because of</a:t>
            </a:r>
            <a:r>
              <a:rPr lang="en-US" sz="2200" dirty="0">
                <a:solidFill>
                  <a:schemeClr val="bg1"/>
                </a:solidFill>
                <a:latin typeface="+mj-lt"/>
              </a:rPr>
              <a:t> = informal writing and conversational speech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D76A739-6D0D-9245-AB57-4F7FBBB2C1BD}"/>
              </a:ext>
            </a:extLst>
          </p:cNvPr>
          <p:cNvSpPr txBox="1">
            <a:spLocks/>
          </p:cNvSpPr>
          <p:nvPr/>
        </p:nvSpPr>
        <p:spPr>
          <a:xfrm>
            <a:off x="418828" y="2804416"/>
            <a:ext cx="9925322" cy="1249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accent2"/>
                </a:solidFill>
                <a:latin typeface="+mj-lt"/>
              </a:rPr>
              <a:t>Due to</a:t>
            </a:r>
            <a:r>
              <a:rPr lang="en-US" sz="2200" dirty="0">
                <a:solidFill>
                  <a:schemeClr val="bg1"/>
                </a:solidFill>
                <a:latin typeface="+mj-lt"/>
              </a:rPr>
              <a:t> = essentially synonymous with </a:t>
            </a:r>
            <a:r>
              <a:rPr lang="en-US" sz="2200" dirty="0">
                <a:solidFill>
                  <a:schemeClr val="accent2"/>
                </a:solidFill>
                <a:latin typeface="+mj-lt"/>
              </a:rPr>
              <a:t>caused by</a:t>
            </a:r>
            <a:endParaRPr lang="en-US" sz="2200" dirty="0">
              <a:solidFill>
                <a:schemeClr val="bg1"/>
              </a:solidFill>
              <a:latin typeface="+mj-lt"/>
              <a:sym typeface="Wingdings" pitchFamily="2" charset="2"/>
            </a:endParaRPr>
          </a:p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accent2"/>
                </a:solidFill>
                <a:sym typeface="Wingdings" pitchFamily="2" charset="2"/>
              </a:rPr>
              <a:t></a:t>
            </a:r>
            <a:r>
              <a:rPr lang="en-US" sz="2200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sz="2200" dirty="0">
                <a:solidFill>
                  <a:schemeClr val="bg1"/>
                </a:solidFill>
                <a:latin typeface="+mj-lt"/>
              </a:rPr>
              <a:t>almost always grammatically incorrect at the beginning of a sentence.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A026E7EA-6647-334C-B72C-1410983138AB}"/>
              </a:ext>
            </a:extLst>
          </p:cNvPr>
          <p:cNvSpPr txBox="1">
            <a:spLocks/>
          </p:cNvSpPr>
          <p:nvPr/>
        </p:nvSpPr>
        <p:spPr>
          <a:xfrm>
            <a:off x="418828" y="4685604"/>
            <a:ext cx="4538935" cy="17151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accent2"/>
                </a:solidFill>
                <a:latin typeface="+mj-lt"/>
              </a:rPr>
              <a:t>Due to the fact that</a:t>
            </a:r>
            <a:r>
              <a:rPr lang="en-US" sz="2200" dirty="0">
                <a:solidFill>
                  <a:schemeClr val="bg1"/>
                </a:solidFill>
                <a:latin typeface="+mj-lt"/>
              </a:rPr>
              <a:t> = do not use!</a:t>
            </a:r>
            <a:endParaRPr lang="en-US" sz="2200" dirty="0">
              <a:solidFill>
                <a:schemeClr val="bg1"/>
              </a:solidFill>
              <a:latin typeface="+mj-lt"/>
              <a:sym typeface="Wingdings" pitchFamily="2" charset="2"/>
            </a:endParaRPr>
          </a:p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  <a:sym typeface="Wingdings" pitchFamily="2" charset="2"/>
              </a:rPr>
              <a:t>wordy and difficult to read</a:t>
            </a:r>
          </a:p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use </a:t>
            </a:r>
            <a:r>
              <a:rPr lang="en-US" sz="2200" dirty="0">
                <a:solidFill>
                  <a:schemeClr val="accent2"/>
                </a:solidFill>
                <a:latin typeface="+mj-lt"/>
              </a:rPr>
              <a:t>because of </a:t>
            </a:r>
            <a:r>
              <a:rPr lang="en-US" sz="2200" dirty="0">
                <a:solidFill>
                  <a:schemeClr val="bg1"/>
                </a:solidFill>
                <a:latin typeface="+mj-lt"/>
              </a:rPr>
              <a:t>instead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09630810-73B0-1A4D-9D04-3651565E562F}"/>
              </a:ext>
            </a:extLst>
          </p:cNvPr>
          <p:cNvSpPr txBox="1">
            <a:spLocks/>
          </p:cNvSpPr>
          <p:nvPr/>
        </p:nvSpPr>
        <p:spPr>
          <a:xfrm>
            <a:off x="5805215" y="4685604"/>
            <a:ext cx="4538935" cy="17151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latin typeface="+mj-lt"/>
              </a:rPr>
              <a:t>Same with:</a:t>
            </a:r>
            <a:endParaRPr lang="en-US" sz="2200" dirty="0">
              <a:solidFill>
                <a:schemeClr val="bg1"/>
              </a:solidFill>
              <a:latin typeface="+mj-lt"/>
              <a:sym typeface="Wingdings" pitchFamily="2" charset="2"/>
            </a:endParaRPr>
          </a:p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accent2"/>
                </a:solidFill>
                <a:latin typeface="+mj-lt"/>
                <a:sym typeface="Wingdings" pitchFamily="2" charset="2"/>
              </a:rPr>
              <a:t>on the grounds that</a:t>
            </a:r>
          </a:p>
          <a:p>
            <a:pPr algn="l">
              <a:lnSpc>
                <a:spcPct val="120000"/>
              </a:lnSpc>
            </a:pPr>
            <a:r>
              <a:rPr lang="en-US" sz="2200" dirty="0">
                <a:solidFill>
                  <a:schemeClr val="accent2"/>
                </a:solidFill>
                <a:latin typeface="+mj-lt"/>
                <a:sym typeface="Wingdings" pitchFamily="2" charset="2"/>
              </a:rPr>
              <a:t>owing to the fact that</a:t>
            </a:r>
            <a:endParaRPr lang="en-US" sz="2200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0313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35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charRg st="35" end="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1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charRg st="11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31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9">
                                            <p:txEl>
                                              <p:charRg st="31" end="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uiExpand="1" build="p"/>
      <p:bldP spid="5" grpId="0" uiExpand="1" build="p"/>
      <p:bldP spid="7" grpId="0" uiExpand="1" build="p"/>
      <p:bldP spid="9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4198</TotalTime>
  <Words>493</Words>
  <Application>Microsoft Macintosh PowerPoint</Application>
  <PresentationFormat>Widescreen</PresentationFormat>
  <Paragraphs>55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Chalkduster</vt:lpstr>
      <vt:lpstr>Office Theme</vt:lpstr>
      <vt:lpstr>Due to VS because of</vt:lpstr>
      <vt:lpstr>Let’s dig into some grammar</vt:lpstr>
      <vt:lpstr>examples</vt:lpstr>
      <vt:lpstr>examples</vt:lpstr>
      <vt:lpstr>In a nutshell:</vt:lpstr>
      <vt:lpstr>In a nutshell: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writing?</dc:title>
  <dc:creator>ALESSANDRA MEONI</dc:creator>
  <cp:lastModifiedBy>ALESSANDRA MEONI</cp:lastModifiedBy>
  <cp:revision>65</cp:revision>
  <dcterms:created xsi:type="dcterms:W3CDTF">2021-10-01T15:38:56Z</dcterms:created>
  <dcterms:modified xsi:type="dcterms:W3CDTF">2021-10-06T08:55:32Z</dcterms:modified>
</cp:coreProperties>
</file>